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94"/>
  </p:normalViewPr>
  <p:slideViewPr>
    <p:cSldViewPr snapToGrid="0" snapToObjects="1">
      <p:cViewPr varScale="1">
        <p:scale>
          <a:sx n="113" d="100"/>
          <a:sy n="113" d="100"/>
        </p:scale>
        <p:origin x="176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29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99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02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9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9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03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32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1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16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47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7337C84-A412-7747-BD3E-0717A4C5BD2C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50098D5C-20E3-E44F-B53F-01E47C6AD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9/08/detailed-guide-7-loss-functions-machine-learning-python-code/" TargetMode="External"/><Relationship Id="rId2" Type="http://schemas.openxmlformats.org/officeDocument/2006/relationships/hyperlink" Target="https://ml-cheatsheet.readthedocs.io/en/latest/loss_function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understanding-binary-cross-entropy-log-loss-a-visual-explanation-a3ac6025181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2488B-A87B-914E-9BDE-80A6E77406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SGD and </a:t>
            </a:r>
            <a:r>
              <a:rPr lang="en-US" dirty="0" err="1"/>
              <a:t>LosS</a:t>
            </a:r>
            <a:r>
              <a:rPr lang="en-US" dirty="0"/>
              <a:t>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F425F-52A2-A342-972C-EAF5ADCCED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2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DE651-4AA8-A246-8EFE-2D0E8A2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E451F-3131-9743-B2DC-1B5B16E35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61" y="1325043"/>
            <a:ext cx="3430863" cy="1826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97E5F-6AB2-4D40-8DBB-F481BD6F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507" y="1316968"/>
            <a:ext cx="3429000" cy="184308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125FD6-7730-E243-A3E5-D0C4ACEBA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96090" y="1258466"/>
            <a:ext cx="3408850" cy="196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3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2A028-0698-9B49-BA4D-8649BC6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200" dirty="0"/>
              <a:t>Batch Gradient Descent (BGD)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CB02A2-AB8D-5648-966D-BDAB228AFBAD}"/>
              </a:ext>
            </a:extLst>
          </p:cNvPr>
          <p:cNvSpPr/>
          <p:nvPr/>
        </p:nvSpPr>
        <p:spPr>
          <a:xfrm>
            <a:off x="803244" y="2638044"/>
            <a:ext cx="3063765" cy="3263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Involves calculations over the full training set 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at each Gradient Descent step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Slow on very large training sets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Scales well with the number of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171189-8397-6E41-9BB3-BB45F52A4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3366" y="2366586"/>
            <a:ext cx="6227064" cy="2132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FE80F-1FC2-9242-B583-C1A1B09B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578" y="4796573"/>
            <a:ext cx="4532392" cy="622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019095-C1BC-0F4E-A484-71AD95FC6045}"/>
              </a:ext>
            </a:extLst>
          </p:cNvPr>
          <p:cNvSpPr txBox="1"/>
          <p:nvPr/>
        </p:nvSpPr>
        <p:spPr>
          <a:xfrm>
            <a:off x="8525632" y="6013802"/>
            <a:ext cx="146706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Learning Rate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232A5-3B20-CF41-A9E1-066A5C4C0E20}"/>
              </a:ext>
            </a:extLst>
          </p:cNvPr>
          <p:cNvCxnSpPr/>
          <p:nvPr/>
        </p:nvCxnSpPr>
        <p:spPr>
          <a:xfrm flipH="1" flipV="1">
            <a:off x="8327254" y="5264458"/>
            <a:ext cx="532661" cy="701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042D92-DAE9-D34D-9149-66503328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573" y="191490"/>
            <a:ext cx="4701713" cy="206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14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9F6F-2389-8A42-B118-BB4FAEB9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sz="2000" dirty="0"/>
              <a:t>Stochastic Gradient </a:t>
            </a:r>
            <a:br>
              <a:rPr lang="en-US" sz="2000" dirty="0"/>
            </a:br>
            <a:r>
              <a:rPr lang="en-US" sz="2000" dirty="0"/>
              <a:t>Descent (SGD)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02ABD8DC-E73A-4993-BAA9-E3007C0B5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SGD picks a random instance in the training set at every step and computes the gradients based only on that single instance</a:t>
            </a:r>
          </a:p>
          <a:p>
            <a:r>
              <a:rPr lang="en-US" dirty="0"/>
              <a:t>Convergence is much more irregular than BGD</a:t>
            </a:r>
          </a:p>
          <a:p>
            <a:r>
              <a:rPr lang="en-US" dirty="0"/>
              <a:t>When cost function is very irregular, SGD can help the algorithm jump out of local minima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9BE872-980E-B14A-84BF-39321420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340" y="1138949"/>
            <a:ext cx="2710972" cy="2033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E70A7-DFF7-FF4A-9365-0D044910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14458"/>
            <a:ext cx="3424191" cy="2482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CA47B-A251-9F4E-BBFA-A17F2ABBF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22" y="1120742"/>
            <a:ext cx="3424191" cy="2178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937A1-6591-3048-8C73-7C8429D02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883" y="5939682"/>
            <a:ext cx="6140673" cy="7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16254-207A-CB46-B019-8C7B2728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>
            <a:normAutofit/>
          </a:bodyPr>
          <a:lstStyle/>
          <a:p>
            <a:r>
              <a:rPr lang="en-US" sz="2600"/>
              <a:t>Mini-Batch Gradient Descent (MBGD)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C12A3-8576-6447-9020-A4445A443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4492932" cy="3263206"/>
          </a:xfrm>
        </p:spPr>
        <p:txBody>
          <a:bodyPr>
            <a:normAutofit/>
          </a:bodyPr>
          <a:lstStyle/>
          <a:p>
            <a:r>
              <a:rPr lang="en-US" dirty="0"/>
              <a:t>MBGD computes the gradients on small random sets of instances called mini-batches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5FA35-4E50-CA48-9A8D-15D6D121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89" y="2141747"/>
            <a:ext cx="4782312" cy="25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1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CBEB4-00EE-8543-8844-856FF759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4D4D-FC70-104B-A2A1-213CC798C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293425"/>
            <a:ext cx="4666375" cy="4326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MSE/Quadratic/L2 Loss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CC9B7-3749-4342-97E3-7E2B608D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484" y="2705279"/>
            <a:ext cx="3545738" cy="8582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D84CF9-5907-134D-82B2-A47B6A840257}"/>
              </a:ext>
            </a:extLst>
          </p:cNvPr>
          <p:cNvSpPr/>
          <p:nvPr/>
        </p:nvSpPr>
        <p:spPr>
          <a:xfrm>
            <a:off x="2231136" y="3653685"/>
            <a:ext cx="36053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Mean Absolute Error (MAE) /L1 Loss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86509-93C9-C24D-8C3D-6AD43D51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36" y="4096983"/>
            <a:ext cx="3605389" cy="7882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EA9091-8C0F-F445-95D1-72589D9578AE}"/>
              </a:ext>
            </a:extLst>
          </p:cNvPr>
          <p:cNvSpPr/>
          <p:nvPr/>
        </p:nvSpPr>
        <p:spPr>
          <a:xfrm>
            <a:off x="2231136" y="5020313"/>
            <a:ext cx="21366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Mean Bias Error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4D5A17-E752-F542-846B-9B0FF79A3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136" y="5390678"/>
            <a:ext cx="3605389" cy="7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0AAC-A044-C848-AD91-EC0F91F0C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879A-C746-E74B-B712-B16E3F01B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389688"/>
            <a:ext cx="3356864" cy="545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Hinge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64946-842B-FD4F-A93C-D3A21385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755071"/>
            <a:ext cx="4813300" cy="832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7012BE-EC5C-CE47-8B2E-E33E51CD6968}"/>
              </a:ext>
            </a:extLst>
          </p:cNvPr>
          <p:cNvSpPr/>
          <p:nvPr/>
        </p:nvSpPr>
        <p:spPr>
          <a:xfrm>
            <a:off x="8738306" y="2290874"/>
            <a:ext cx="2935111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medium-content-serif-font"/>
              </a:rPr>
              <a:t>the score of correct category should be greater than sum of scores of all incorrect categories by some safety margin (usually one)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7F958-AAE4-3143-B52C-23A350B36E10}"/>
              </a:ext>
            </a:extLst>
          </p:cNvPr>
          <p:cNvSpPr/>
          <p:nvPr/>
        </p:nvSpPr>
        <p:spPr>
          <a:xfrm>
            <a:off x="2231136" y="3781259"/>
            <a:ext cx="68564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Cross Entropy/(Multinomial) Log(</a:t>
            </a:r>
            <a:r>
              <a:rPr lang="en-US" dirty="0" err="1"/>
              <a:t>istic</a:t>
            </a:r>
            <a:r>
              <a:rPr lang="en-US" dirty="0"/>
              <a:t>)/ Loss/Negative Log Likelihood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43FBC-5F68-C646-ABE3-20A928C4DC8E}"/>
              </a:ext>
            </a:extLst>
          </p:cNvPr>
          <p:cNvSpPr/>
          <p:nvPr/>
        </p:nvSpPr>
        <p:spPr>
          <a:xfrm>
            <a:off x="8738306" y="4415981"/>
            <a:ext cx="3318227" cy="14773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Most common setting for classification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dium-content-serif-font"/>
              </a:rPr>
              <a:t>Cross-entropy loss increases as the predicted probability diverges from the actual label.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9FE54-1612-CF4B-B9F9-E9989859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45" y="4431169"/>
            <a:ext cx="6212953" cy="379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B8109E-A8A7-3E4C-BC49-79BC5852C68C}"/>
              </a:ext>
            </a:extLst>
          </p:cNvPr>
          <p:cNvSpPr/>
          <p:nvPr/>
        </p:nvSpPr>
        <p:spPr>
          <a:xfrm>
            <a:off x="2231136" y="509137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Categorical Cross-Entropy/</a:t>
            </a:r>
            <a:r>
              <a:rPr lang="en-US" dirty="0" err="1"/>
              <a:t>Softmax</a:t>
            </a:r>
            <a:r>
              <a:rPr lang="en-US" dirty="0"/>
              <a:t>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556DCC-9E8D-704C-8D4E-D76DA3B6043F}"/>
                  </a:ext>
                </a:extLst>
              </p:cNvPr>
              <p:cNvSpPr txBox="1"/>
              <p:nvPr/>
            </p:nvSpPr>
            <p:spPr>
              <a:xfrm>
                <a:off x="4068173" y="5662265"/>
                <a:ext cx="3182346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𝑆𝑜𝑓𝑡𝑚𝑎𝑥𝐿𝑜𝑠𝑠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556DCC-9E8D-704C-8D4E-D76DA3B60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73" y="5662265"/>
                <a:ext cx="3182346" cy="778931"/>
              </a:xfrm>
              <a:prstGeom prst="rect">
                <a:avLst/>
              </a:prstGeom>
              <a:blipFill>
                <a:blip r:embed="rId4"/>
                <a:stretch>
                  <a:fillRect l="-1587" t="-111290" r="-1984" b="-1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11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170C-3610-974F-8560-3610D57D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B2035-15B8-D14A-96E2-A290EDF98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https://ml-cheatsheet.readthedocs.io/en/latest/loss_functions.html#</a:t>
            </a:r>
            <a:endParaRPr lang="en-US" dirty="0"/>
          </a:p>
          <a:p>
            <a:r>
              <a:rPr lang="en-US" dirty="0">
                <a:hlinkClick r:id="rId3"/>
              </a:rPr>
              <a:t>https://www.analyticsvidhya.com/blog/2019/08/detailed-guide-7-loss-functions-machine-learning-python-code/</a:t>
            </a:r>
            <a:endParaRPr lang="en-US" dirty="0"/>
          </a:p>
          <a:p>
            <a:r>
              <a:rPr lang="en-US" dirty="0">
                <a:hlinkClick r:id="rId4"/>
              </a:rPr>
              <a:t>https://towardsdatascience.com/understanding-binary-cross-entropy-log-loss-a-visual-explanation-a3ac6025181a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59525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249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medium-content-serif-font</vt:lpstr>
      <vt:lpstr>Arial</vt:lpstr>
      <vt:lpstr>Cambria Math</vt:lpstr>
      <vt:lpstr>Gill Sans MT</vt:lpstr>
      <vt:lpstr>Parcel</vt:lpstr>
      <vt:lpstr>SGD and LosS Functions</vt:lpstr>
      <vt:lpstr>Gradient Descent</vt:lpstr>
      <vt:lpstr>Batch Gradient Descent (BGD)</vt:lpstr>
      <vt:lpstr>Stochastic Gradient  Descent (SGD)</vt:lpstr>
      <vt:lpstr>Mini-Batch Gradient Descent (MBGD)</vt:lpstr>
      <vt:lpstr>Regression Loss Function</vt:lpstr>
      <vt:lpstr>Classification Loss Functions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SGD and LosS Functions</dc:title>
  <dc:creator>Zhao, Meng</dc:creator>
  <cp:lastModifiedBy>Zhao, Meng</cp:lastModifiedBy>
  <cp:revision>24</cp:revision>
  <dcterms:created xsi:type="dcterms:W3CDTF">2019-11-13T17:38:36Z</dcterms:created>
  <dcterms:modified xsi:type="dcterms:W3CDTF">2019-11-13T18:08:49Z</dcterms:modified>
</cp:coreProperties>
</file>